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2"/>
  </p:notesMasterIdLst>
  <p:sldIdLst>
    <p:sldId id="258" r:id="rId2"/>
    <p:sldId id="256" r:id="rId3"/>
    <p:sldId id="263" r:id="rId4"/>
    <p:sldId id="593" r:id="rId5"/>
    <p:sldId id="259" r:id="rId6"/>
    <p:sldId id="594" r:id="rId7"/>
    <p:sldId id="595" r:id="rId8"/>
    <p:sldId id="597" r:id="rId9"/>
    <p:sldId id="598" r:id="rId10"/>
    <p:sldId id="599" r:id="rId11"/>
    <p:sldId id="596" r:id="rId12"/>
    <p:sldId id="600" r:id="rId13"/>
    <p:sldId id="601" r:id="rId14"/>
    <p:sldId id="603" r:id="rId15"/>
    <p:sldId id="602" r:id="rId16"/>
    <p:sldId id="604" r:id="rId17"/>
    <p:sldId id="605" r:id="rId18"/>
    <p:sldId id="606" r:id="rId19"/>
    <p:sldId id="257" r:id="rId20"/>
    <p:sldId id="389" r:id="rId21"/>
  </p:sldIdLst>
  <p:sldSz cx="12192000" cy="6858000"/>
  <p:notesSz cx="6858000" cy="9144000"/>
  <p:embeddedFontLst>
    <p:embeddedFont>
      <p:font typeface="Hiragino Maru Gothic Pro W4" panose="020F0400000000000000" pitchFamily="34" charset="-128"/>
      <p:regular r:id="rId23"/>
    </p:embeddedFont>
    <p:embeddedFont>
      <p:font typeface="Apple Braille" pitchFamily="2" charset="0"/>
      <p:regular r:id="rId24"/>
    </p:embeddedFont>
    <p:embeddedFont>
      <p:font typeface="Calibri" panose="020F0502020204030204" pitchFamily="34" charset="0"/>
      <p:regular r:id="rId25"/>
      <p:bold r:id="rId26"/>
      <p:italic r:id="rId27"/>
      <p:boldItalic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9575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9435"/>
    <p:restoredTop sz="96197"/>
  </p:normalViewPr>
  <p:slideViewPr>
    <p:cSldViewPr snapToGrid="0" showGuides="1">
      <p:cViewPr>
        <p:scale>
          <a:sx n="51" d="100"/>
          <a:sy n="51" d="100"/>
        </p:scale>
        <p:origin x="216" y="17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pple Braille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pple Braille" pitchFamily="2" charset="0"/>
              </a:defRPr>
            </a:lvl1pPr>
          </a:lstStyle>
          <a:p>
            <a:fld id="{7D017F88-21C3-2C43-BC88-7B8334A756E9}" type="datetimeFigureOut">
              <a:rPr lang="en-US" smtClean="0"/>
              <a:pPr/>
              <a:t>12/6/23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pple Braille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pple Braille" pitchFamily="2" charset="0"/>
              </a:defRPr>
            </a:lvl1pPr>
          </a:lstStyle>
          <a:p>
            <a:fld id="{338B30AE-2FC9-C848-9F3F-F1CC96E0496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01115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Apple Braille" pitchFamily="2" charset="0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Apple Braille" pitchFamily="2" charset="0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Apple Braille" pitchFamily="2" charset="0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Apple Braille" pitchFamily="2" charset="0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Apple Braille" pitchFamily="2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FC31F7-C910-C24C-99C8-6696C164C5F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0838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831C5A-C1C1-9543-A8D8-32281976EDA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1865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ADDD64-229D-F8C8-4EE7-EC13D86F4D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9F95CB-7B17-3ED6-F246-125CB1D00A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5591C1-6C9E-2287-352F-EFCBE83B36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07CB8-C20B-2341-83FD-4511AF2E0B52}" type="datetimeFigureOut">
              <a:rPr lang="en-US" smtClean="0"/>
              <a:t>12/5/23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406D24-CC23-291E-D7E5-A33E1AEC1A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ED4DD5-85B8-C73C-E57E-FD63C54983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8C2C2E-3224-004E-9FD2-49198FCF3E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2437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3A06E3-D1C8-C1F3-C168-44A5816DC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D963B57-B3C8-32D4-A0B0-C78D4B07B9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0FBC39-F09C-45DE-44B8-DB940E3E3D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07CB8-C20B-2341-83FD-4511AF2E0B52}" type="datetimeFigureOut">
              <a:rPr lang="en-US" smtClean="0"/>
              <a:t>12/5/23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FA344A-16A6-B2BD-AAE8-8578F2F2A1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E640B7-128C-304B-3616-6242525CC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8C2C2E-3224-004E-9FD2-49198FCF3E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4896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D4C0DEA-B129-802B-81D9-85684CD188E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3AE2B9-345C-53FB-33F1-3A15383C5D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F553A9-AE6D-8E11-75D9-8514481027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07CB8-C20B-2341-83FD-4511AF2E0B52}" type="datetimeFigureOut">
              <a:rPr lang="en-US" smtClean="0"/>
              <a:t>12/5/23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3A493C-4114-52FA-8862-3FEDDA4964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572BE3-CAE7-B5AA-5AEE-C8B8F09F6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8C2C2E-3224-004E-9FD2-49198FCF3E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1907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99AC5-F4C8-A878-E8A0-1BB54A10E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5D083A-C7C6-EBC8-1048-19FDD863E6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CE44CF-F858-E6F7-B47B-EE2F615724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07CB8-C20B-2341-83FD-4511AF2E0B52}" type="datetimeFigureOut">
              <a:rPr lang="en-US" smtClean="0"/>
              <a:t>12/5/23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BD6A99-9849-3AA7-198F-7679F2B743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AB457A-3AA9-E801-B620-9D21D83667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8C2C2E-3224-004E-9FD2-49198FCF3E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8197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6A58AE-5717-A13A-55A8-F921FA238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FD9F99-CBF4-AED5-56D3-36AAC2A925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1ABDF8-3BEE-D54B-0F6D-CD2BB03D0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07CB8-C20B-2341-83FD-4511AF2E0B52}" type="datetimeFigureOut">
              <a:rPr lang="en-US" smtClean="0"/>
              <a:t>12/5/23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E959D1-5957-05E9-D467-B1C88994C6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F61F55-697F-05DE-14D5-99F29023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8C2C2E-3224-004E-9FD2-49198FCF3E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4054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EB961-26E7-F7E8-844B-31FBCC5C2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5E36CC-9BC5-1170-EFBA-654C3FEE6C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19570E-8903-D3CE-EEC0-E5E573573C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273B5D-35E5-0A91-A63A-06D0089D97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07CB8-C20B-2341-83FD-4511AF2E0B52}" type="datetimeFigureOut">
              <a:rPr lang="en-US" smtClean="0"/>
              <a:t>12/5/23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14AB4B-6E3C-663B-7672-2C07DDB3A3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14C28D-330A-8EDE-4BC7-46776CB87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8C2C2E-3224-004E-9FD2-49198FCF3E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0531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7235F2-D1C7-248F-D5DA-AFF38FDCAF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685DCC-A43A-19BC-EE83-82849E58F2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CB4BBB-2AFD-A154-8115-AE47FC0D4E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CC5E83-3425-4D9C-C203-ECE51F1253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330A460-E832-5D5A-F5C1-07BFC68320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6FE47E3-BF82-56DA-6A85-DBE527B2BE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07CB8-C20B-2341-83FD-4511AF2E0B52}" type="datetimeFigureOut">
              <a:rPr lang="en-US" smtClean="0"/>
              <a:t>12/5/23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5736170-D027-01C6-4E09-16D2E74D12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67BDB17-2C37-CAB9-CCA0-43734EA4A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8C2C2E-3224-004E-9FD2-49198FCF3E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9294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E59F51-79BB-A0C5-DF7A-FD09099ED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6F2C960-AC1C-66E2-26D3-DCB9D2BC24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07CB8-C20B-2341-83FD-4511AF2E0B52}" type="datetimeFigureOut">
              <a:rPr lang="en-US" smtClean="0"/>
              <a:t>12/5/23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BCB7F5-C44A-B51E-C677-C61A178EF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4EF65B-8E6F-366B-19DC-BE7333C479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8C2C2E-3224-004E-9FD2-49198FCF3E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8136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61D5579-4F4A-C990-4FAA-80CF8788AB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07CB8-C20B-2341-83FD-4511AF2E0B52}" type="datetimeFigureOut">
              <a:rPr lang="en-US" smtClean="0"/>
              <a:t>12/5/23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465309-5DDC-720D-F95D-B60502A2E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129F38-67BB-942A-C689-147199709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8C2C2E-3224-004E-9FD2-49198FCF3E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488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43AB56-29BD-B9B5-465E-CADF849F74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48579A-7DBD-7718-1D18-D855D6DDF5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073057-BA44-4004-D8C5-4CE8B54F2E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68CAF3-5B7C-881A-BF6B-AB7D62BE0E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07CB8-C20B-2341-83FD-4511AF2E0B52}" type="datetimeFigureOut">
              <a:rPr lang="en-US" smtClean="0"/>
              <a:t>12/5/23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5EC108-5B0B-77A5-581C-A070D93365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E353D9-E39E-B1AD-25C0-B21B22C7F3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8C2C2E-3224-004E-9FD2-49198FCF3E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2710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2923C-8510-72AA-513D-06544D2FF2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E426912-8C35-1DFE-89A7-C155FE58C1A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3CB5C-EF61-1D1C-C27B-69177C0541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27CC47-22B7-54E4-1610-4B058A1EE9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07CB8-C20B-2341-83FD-4511AF2E0B52}" type="datetimeFigureOut">
              <a:rPr lang="en-US" smtClean="0"/>
              <a:t>12/5/23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E67451-0C51-F8C4-EFCC-F496BA0E6B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1E3FEC-2258-1641-29A4-7C2492E7A1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8C2C2E-3224-004E-9FD2-49198FCF3E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1813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405D041-58C6-D702-6525-F9E825314A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4E7D54-4174-894C-4699-89508A586E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2CC3D4-016C-7C7B-CF91-C5747A24B0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Apple Braille" pitchFamily="2" charset="0"/>
              </a:defRPr>
            </a:lvl1pPr>
          </a:lstStyle>
          <a:p>
            <a:fld id="{78207CB8-C20B-2341-83FD-4511AF2E0B52}" type="datetimeFigureOut">
              <a:rPr lang="en-US" smtClean="0"/>
              <a:pPr/>
              <a:t>12/5/23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B70DBE-F225-6E47-FA0C-3DFFD10E71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Apple Braille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D47D03-316D-7325-9530-CE13FDEE14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Apple Braille" pitchFamily="2" charset="0"/>
              </a:defRPr>
            </a:lvl1pPr>
          </a:lstStyle>
          <a:p>
            <a:fld id="{868C2C2E-3224-004E-9FD2-49198FCF3E4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40505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Apple Braille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Apple Braille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Apple Braille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Apple Braille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pple Braille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pple Braille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www.intelligencetest.com/questions/pattern-recognition/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54EFA-A834-51E9-EC9E-F206E110FC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Before I Begin…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08821D-782F-A48D-69D8-AB00F8AE14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dirty="0"/>
              <a:t>I wanted to make the most out of this course and project, so I decided to use a subset of the data that I collected this semester to explore for any intriguing patterns. </a:t>
            </a:r>
          </a:p>
        </p:txBody>
      </p:sp>
    </p:spTree>
    <p:extLst>
      <p:ext uri="{BB962C8B-B14F-4D97-AF65-F5344CB8AC3E}">
        <p14:creationId xmlns:p14="http://schemas.microsoft.com/office/powerpoint/2010/main" val="29265436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C375A0-35B6-46B6-C19D-0C1A65235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Collection - Procedure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3ACE87-CD67-A5B7-ADF7-28620BB4BF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2349401"/>
          </a:xfrm>
        </p:spPr>
        <p:txBody>
          <a:bodyPr>
            <a:normAutofit/>
          </a:bodyPr>
          <a:lstStyle/>
          <a:p>
            <a:pPr marL="0" indent="0">
              <a:lnSpc>
                <a:spcPct val="170000"/>
              </a:lnSpc>
              <a:buNone/>
            </a:pPr>
            <a:r>
              <a:rPr lang="en-US" dirty="0"/>
              <a:t>3. Participants rated the extent to which they perceived each factor as influencing their performance on the problem-solving task, using a 7-point Likert scale (1: No effect, 7: Strong effect)</a:t>
            </a:r>
          </a:p>
          <a:p>
            <a:pPr marL="0" indent="0">
              <a:lnSpc>
                <a:spcPct val="170000"/>
              </a:lnSpc>
              <a:buNone/>
            </a:pPr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6072A29-594C-B472-8428-4F624D26BCF8}"/>
              </a:ext>
            </a:extLst>
          </p:cNvPr>
          <p:cNvCxnSpPr>
            <a:cxnSpLocks/>
          </p:cNvCxnSpPr>
          <p:nvPr/>
        </p:nvCxnSpPr>
        <p:spPr>
          <a:xfrm>
            <a:off x="746234" y="483475"/>
            <a:ext cx="9417269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711DC202-74F1-88B5-ED20-D57AFF378039}"/>
              </a:ext>
            </a:extLst>
          </p:cNvPr>
          <p:cNvSpPr txBox="1"/>
          <p:nvPr/>
        </p:nvSpPr>
        <p:spPr>
          <a:xfrm>
            <a:off x="611987" y="288718"/>
            <a:ext cx="386403" cy="389513"/>
          </a:xfrm>
          <a:prstGeom prst="ellipse">
            <a:avLst/>
          </a:prstGeom>
          <a:solidFill>
            <a:srgbClr val="FFC7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100F14"/>
                </a:solidFill>
                <a:latin typeface="Arial Rounded MT Bold" panose="020F0704030504030204" pitchFamily="34" charset="77"/>
                <a:ea typeface="Apple LiSung Light" pitchFamily="2" charset="-120"/>
                <a:cs typeface="DecoType Naskh" pitchFamily="2" charset="-78"/>
              </a:rPr>
              <a:t>!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D6020B4-C073-76FE-B48D-1446F92E3A41}"/>
              </a:ext>
            </a:extLst>
          </p:cNvPr>
          <p:cNvCxnSpPr>
            <a:cxnSpLocks/>
          </p:cNvCxnSpPr>
          <p:nvPr/>
        </p:nvCxnSpPr>
        <p:spPr>
          <a:xfrm>
            <a:off x="827980" y="1496579"/>
            <a:ext cx="9253775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14FA52E-AA62-7841-0EB3-8BA63ADC237F}"/>
              </a:ext>
            </a:extLst>
          </p:cNvPr>
          <p:cNvSpPr txBox="1"/>
          <p:nvPr/>
        </p:nvSpPr>
        <p:spPr>
          <a:xfrm rot="1403957">
            <a:off x="9899951" y="1296100"/>
            <a:ext cx="384048" cy="393192"/>
          </a:xfrm>
          <a:prstGeom prst="ellipse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  <a:cs typeface="DecoType Naskh" pitchFamily="2" charset="-78"/>
              </a:rPr>
              <a:t>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CE64F8-55FA-8B7E-5181-7F0834B7491B}"/>
              </a:ext>
            </a:extLst>
          </p:cNvPr>
          <p:cNvSpPr txBox="1"/>
          <p:nvPr/>
        </p:nvSpPr>
        <p:spPr>
          <a:xfrm>
            <a:off x="998390" y="4217929"/>
            <a:ext cx="5275410" cy="21110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70000"/>
              </a:lnSpc>
            </a:pPr>
            <a:r>
              <a:rPr lang="en-US" sz="2000" dirty="0">
                <a:latin typeface="Apple Braille" pitchFamily="2" charset="0"/>
              </a:rPr>
              <a:t>How well-rested you are</a:t>
            </a:r>
          </a:p>
          <a:p>
            <a:pPr>
              <a:lnSpc>
                <a:spcPct val="170000"/>
              </a:lnSpc>
            </a:pPr>
            <a:r>
              <a:rPr lang="en-US" sz="2000" dirty="0">
                <a:latin typeface="Apple Braille" pitchFamily="2" charset="0"/>
              </a:rPr>
              <a:t>Level of effort</a:t>
            </a:r>
          </a:p>
          <a:p>
            <a:pPr>
              <a:lnSpc>
                <a:spcPct val="170000"/>
              </a:lnSpc>
            </a:pPr>
            <a:r>
              <a:rPr lang="en-US" sz="2000" dirty="0">
                <a:latin typeface="Apple Braille" pitchFamily="2" charset="0"/>
              </a:rPr>
              <a:t>Difficulty of the task for most other people</a:t>
            </a:r>
          </a:p>
          <a:p>
            <a:pPr>
              <a:lnSpc>
                <a:spcPct val="170000"/>
              </a:lnSpc>
            </a:pPr>
            <a:r>
              <a:rPr lang="en-US" sz="2000" dirty="0">
                <a:latin typeface="Apple Braille" pitchFamily="2" charset="0"/>
              </a:rPr>
              <a:t>Luck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BA1DFF-8482-043C-AAD0-F41B9E8C66FE}"/>
              </a:ext>
            </a:extLst>
          </p:cNvPr>
          <p:cNvSpPr txBox="1"/>
          <p:nvPr/>
        </p:nvSpPr>
        <p:spPr>
          <a:xfrm>
            <a:off x="6273800" y="4223457"/>
            <a:ext cx="6096000" cy="21110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70000"/>
              </a:lnSpc>
            </a:pPr>
            <a:r>
              <a:rPr lang="en-US" sz="2000" dirty="0">
                <a:latin typeface="Apple Braille" pitchFamily="2" charset="0"/>
              </a:rPr>
              <a:t>Your current mood</a:t>
            </a:r>
          </a:p>
          <a:p>
            <a:pPr>
              <a:lnSpc>
                <a:spcPct val="170000"/>
              </a:lnSpc>
            </a:pPr>
            <a:r>
              <a:rPr lang="en-US" sz="2000" dirty="0">
                <a:latin typeface="Apple Braille" pitchFamily="2" charset="0"/>
              </a:rPr>
              <a:t>The testing conditions</a:t>
            </a:r>
          </a:p>
          <a:p>
            <a:pPr>
              <a:lnSpc>
                <a:spcPct val="170000"/>
              </a:lnSpc>
            </a:pPr>
            <a:r>
              <a:rPr lang="en-US" sz="2000" dirty="0">
                <a:latin typeface="Apple Braille" pitchFamily="2" charset="0"/>
              </a:rPr>
              <a:t>Your lack of problem-solving skills</a:t>
            </a:r>
          </a:p>
          <a:p>
            <a:pPr>
              <a:lnSpc>
                <a:spcPct val="170000"/>
              </a:lnSpc>
            </a:pPr>
            <a:r>
              <a:rPr lang="en-US" sz="2000" dirty="0">
                <a:latin typeface="Apple Braille" pitchFamily="2" charset="0"/>
              </a:rPr>
              <a:t>Difficulty of the task specifically for me</a:t>
            </a:r>
          </a:p>
        </p:txBody>
      </p:sp>
    </p:spTree>
    <p:extLst>
      <p:ext uri="{BB962C8B-B14F-4D97-AF65-F5344CB8AC3E}">
        <p14:creationId xmlns:p14="http://schemas.microsoft.com/office/powerpoint/2010/main" val="2377722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0CBB3-1A0E-37CC-FD29-7E12174BC9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13DD53-1089-D961-173B-754AEB9642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dirty="0"/>
              <a:t>Consists of 8 columns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/>
              <a:t>Each represents different attribution sources</a:t>
            </a:r>
          </a:p>
          <a:p>
            <a:pPr marL="0" indent="0">
              <a:lnSpc>
                <a:spcPct val="150000"/>
              </a:lnSpc>
              <a:buNone/>
            </a:pPr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5EA3266-7B66-7A0A-2242-DAC43525CCD8}"/>
              </a:ext>
            </a:extLst>
          </p:cNvPr>
          <p:cNvCxnSpPr>
            <a:cxnSpLocks/>
          </p:cNvCxnSpPr>
          <p:nvPr/>
        </p:nvCxnSpPr>
        <p:spPr>
          <a:xfrm>
            <a:off x="746234" y="483475"/>
            <a:ext cx="9417269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233C8E9F-A80C-0841-8706-D4AAA0D1B771}"/>
              </a:ext>
            </a:extLst>
          </p:cNvPr>
          <p:cNvSpPr txBox="1"/>
          <p:nvPr/>
        </p:nvSpPr>
        <p:spPr>
          <a:xfrm>
            <a:off x="611987" y="288718"/>
            <a:ext cx="386403" cy="389513"/>
          </a:xfrm>
          <a:prstGeom prst="ellipse">
            <a:avLst/>
          </a:prstGeom>
          <a:solidFill>
            <a:srgbClr val="FFC7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100F14"/>
                </a:solidFill>
                <a:latin typeface="Arial Rounded MT Bold" panose="020F0704030504030204" pitchFamily="34" charset="77"/>
                <a:ea typeface="Apple LiSung Light" pitchFamily="2" charset="-120"/>
                <a:cs typeface="DecoType Naskh" pitchFamily="2" charset="-78"/>
              </a:rPr>
              <a:t>!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53B7F44-AE9B-7257-3295-C5AB54CEBB2E}"/>
              </a:ext>
            </a:extLst>
          </p:cNvPr>
          <p:cNvCxnSpPr>
            <a:cxnSpLocks/>
          </p:cNvCxnSpPr>
          <p:nvPr/>
        </p:nvCxnSpPr>
        <p:spPr>
          <a:xfrm>
            <a:off x="827980" y="1496579"/>
            <a:ext cx="9253775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8EDC2D8-8E83-1090-AAED-B05B3A82D4F9}"/>
              </a:ext>
            </a:extLst>
          </p:cNvPr>
          <p:cNvSpPr txBox="1"/>
          <p:nvPr/>
        </p:nvSpPr>
        <p:spPr>
          <a:xfrm rot="1403957">
            <a:off x="9899951" y="1296100"/>
            <a:ext cx="384048" cy="393192"/>
          </a:xfrm>
          <a:prstGeom prst="ellipse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  <a:cs typeface="DecoType Naskh" pitchFamily="2" charset="-78"/>
              </a:rPr>
              <a:t>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D400C4-BA10-989F-652A-B5D8C6ED53AE}"/>
              </a:ext>
            </a:extLst>
          </p:cNvPr>
          <p:cNvSpPr txBox="1"/>
          <p:nvPr/>
        </p:nvSpPr>
        <p:spPr>
          <a:xfrm>
            <a:off x="998390" y="3429000"/>
            <a:ext cx="609600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000" dirty="0">
                <a:latin typeface="Apple Braille" pitchFamily="2" charset="0"/>
              </a:rPr>
              <a:t>Attrib_1: How well-rested you are</a:t>
            </a:r>
          </a:p>
          <a:p>
            <a:pPr marL="0" indent="0">
              <a:buNone/>
            </a:pPr>
            <a:r>
              <a:rPr lang="en-US" sz="2000" dirty="0">
                <a:latin typeface="Apple Braille" pitchFamily="2" charset="0"/>
              </a:rPr>
              <a:t>Attirb_2: Level of effort</a:t>
            </a:r>
          </a:p>
          <a:p>
            <a:pPr marL="0" indent="0">
              <a:buNone/>
            </a:pPr>
            <a:r>
              <a:rPr lang="en-US" sz="2000" dirty="0">
                <a:latin typeface="Apple Braille" pitchFamily="2" charset="0"/>
              </a:rPr>
              <a:t>Attrib_3: Difficulty of the task for most other people</a:t>
            </a:r>
          </a:p>
          <a:p>
            <a:pPr marL="0" indent="0">
              <a:buNone/>
            </a:pPr>
            <a:r>
              <a:rPr lang="en-US" sz="2000" dirty="0">
                <a:latin typeface="Apple Braille" pitchFamily="2" charset="0"/>
              </a:rPr>
              <a:t>Attrib_4: Luck</a:t>
            </a:r>
          </a:p>
          <a:p>
            <a:pPr marL="0" indent="0">
              <a:buNone/>
            </a:pPr>
            <a:r>
              <a:rPr lang="en-US" sz="2000" dirty="0">
                <a:latin typeface="Apple Braille" pitchFamily="2" charset="0"/>
              </a:rPr>
              <a:t>Attrib_5: Your current mood</a:t>
            </a:r>
          </a:p>
          <a:p>
            <a:pPr marL="0" indent="0">
              <a:buNone/>
            </a:pPr>
            <a:r>
              <a:rPr lang="en-US" sz="2000" dirty="0">
                <a:latin typeface="Apple Braille" pitchFamily="2" charset="0"/>
              </a:rPr>
              <a:t>Attrib_6: The testing conditions</a:t>
            </a:r>
          </a:p>
          <a:p>
            <a:pPr marL="0" indent="0">
              <a:buNone/>
            </a:pPr>
            <a:r>
              <a:rPr lang="en-US" sz="2000" dirty="0">
                <a:latin typeface="Apple Braille" pitchFamily="2" charset="0"/>
              </a:rPr>
              <a:t>Attrib_7: Your lack of problem-solving skill</a:t>
            </a:r>
          </a:p>
          <a:p>
            <a:pPr marL="0" indent="0">
              <a:buNone/>
            </a:pPr>
            <a:r>
              <a:rPr lang="en-US" sz="2000" dirty="0">
                <a:latin typeface="Apple Braille" pitchFamily="2" charset="0"/>
              </a:rPr>
              <a:t>Attrib_8: Difficulty of the task specifically for me</a:t>
            </a:r>
          </a:p>
        </p:txBody>
      </p:sp>
    </p:spTree>
    <p:extLst>
      <p:ext uri="{BB962C8B-B14F-4D97-AF65-F5344CB8AC3E}">
        <p14:creationId xmlns:p14="http://schemas.microsoft.com/office/powerpoint/2010/main" val="27369076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D8A792-8094-4D99-1502-8D2BA0795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9D9893-5ACC-CFBF-E03B-6074647FE2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lnSpc>
                <a:spcPct val="150000"/>
              </a:lnSpc>
            </a:pPr>
            <a:r>
              <a:rPr lang="en-US" dirty="0"/>
              <a:t>Some of the attributions are clearly external (e.g., luck), while others are distinctly internal (e.g., lack of problem-solving skill)</a:t>
            </a:r>
          </a:p>
          <a:p>
            <a:pPr>
              <a:lnSpc>
                <a:spcPct val="150000"/>
              </a:lnSpc>
            </a:pPr>
            <a:r>
              <a:rPr lang="en-US" dirty="0"/>
              <a:t>However, certain attributions fall into a more ambiguous category (e.g., difficulty of the task)</a:t>
            </a:r>
          </a:p>
          <a:p>
            <a:pPr>
              <a:lnSpc>
                <a:spcPct val="150000"/>
              </a:lnSpc>
            </a:pPr>
            <a:r>
              <a:rPr lang="en-US" dirty="0"/>
              <a:t>This ambiguity sparked my curiosity about how these attributions might cluster together</a:t>
            </a:r>
          </a:p>
          <a:p>
            <a:pPr>
              <a:lnSpc>
                <a:spcPct val="150000"/>
              </a:lnSpc>
            </a:pPr>
            <a:r>
              <a:rPr lang="en-US" dirty="0"/>
              <a:t>Additionally, I was interested in exploring the variations in results produced by different clustering methods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278F288-2D92-2518-10E6-767612C82722}"/>
              </a:ext>
            </a:extLst>
          </p:cNvPr>
          <p:cNvCxnSpPr>
            <a:cxnSpLocks/>
          </p:cNvCxnSpPr>
          <p:nvPr/>
        </p:nvCxnSpPr>
        <p:spPr>
          <a:xfrm>
            <a:off x="746234" y="483475"/>
            <a:ext cx="9417269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56E14E74-E5E1-5FA9-0B93-F2F83AC3D2A3}"/>
              </a:ext>
            </a:extLst>
          </p:cNvPr>
          <p:cNvSpPr txBox="1"/>
          <p:nvPr/>
        </p:nvSpPr>
        <p:spPr>
          <a:xfrm>
            <a:off x="611987" y="288718"/>
            <a:ext cx="386403" cy="389513"/>
          </a:xfrm>
          <a:prstGeom prst="ellipse">
            <a:avLst/>
          </a:prstGeom>
          <a:solidFill>
            <a:srgbClr val="FFC7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100F14"/>
                </a:solidFill>
                <a:latin typeface="Arial Rounded MT Bold" panose="020F0704030504030204" pitchFamily="34" charset="77"/>
                <a:ea typeface="Apple LiSung Light" pitchFamily="2" charset="-120"/>
                <a:cs typeface="DecoType Naskh" pitchFamily="2" charset="-78"/>
              </a:rPr>
              <a:t>!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DEDFD83-778D-F669-EB34-AEFC5583389F}"/>
              </a:ext>
            </a:extLst>
          </p:cNvPr>
          <p:cNvCxnSpPr>
            <a:cxnSpLocks/>
          </p:cNvCxnSpPr>
          <p:nvPr/>
        </p:nvCxnSpPr>
        <p:spPr>
          <a:xfrm>
            <a:off x="827980" y="1496579"/>
            <a:ext cx="9253775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141892A-6B59-116F-6919-E6881B3D371E}"/>
              </a:ext>
            </a:extLst>
          </p:cNvPr>
          <p:cNvSpPr txBox="1"/>
          <p:nvPr/>
        </p:nvSpPr>
        <p:spPr>
          <a:xfrm rot="1403957">
            <a:off x="9899951" y="1296100"/>
            <a:ext cx="384048" cy="393192"/>
          </a:xfrm>
          <a:prstGeom prst="ellipse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  <a:cs typeface="DecoType Naskh" pitchFamily="2" charset="-78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8670342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5E18A-BE7C-0073-C92A-4475A32EB5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Shiny App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203678-02CD-ECA5-5B25-7EC7068F9F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lang="en-US" dirty="0"/>
              <a:t>To address the aforementioned curiosities, I created an app that contrasts two specific clustering methods of my choice: K-means and PAM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I selected K-means, considering its widespread use in the field of Social Psychology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Since K-means and PAM have comparable characteristics (e.g., use of centroids vs. medoids), I selected PAM for comparison</a:t>
            </a:r>
          </a:p>
          <a:p>
            <a:pPr>
              <a:lnSpc>
                <a:spcPct val="150000"/>
              </a:lnSpc>
            </a:pPr>
            <a:r>
              <a:rPr lang="en-US" dirty="0"/>
              <a:t>Additionally, users have the flexibility to set the number of clusters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9792109-ECAD-AEE2-CBE2-9193CA4D1C34}"/>
              </a:ext>
            </a:extLst>
          </p:cNvPr>
          <p:cNvCxnSpPr>
            <a:cxnSpLocks/>
          </p:cNvCxnSpPr>
          <p:nvPr/>
        </p:nvCxnSpPr>
        <p:spPr>
          <a:xfrm>
            <a:off x="746234" y="483475"/>
            <a:ext cx="9417269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07C6803-6109-22D1-436B-CF626581DA97}"/>
              </a:ext>
            </a:extLst>
          </p:cNvPr>
          <p:cNvSpPr txBox="1"/>
          <p:nvPr/>
        </p:nvSpPr>
        <p:spPr>
          <a:xfrm>
            <a:off x="611987" y="288718"/>
            <a:ext cx="386403" cy="389513"/>
          </a:xfrm>
          <a:prstGeom prst="ellipse">
            <a:avLst/>
          </a:prstGeom>
          <a:solidFill>
            <a:srgbClr val="FFC7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100F14"/>
                </a:solidFill>
                <a:latin typeface="Arial Rounded MT Bold" panose="020F0704030504030204" pitchFamily="34" charset="77"/>
                <a:ea typeface="Apple LiSung Light" pitchFamily="2" charset="-120"/>
                <a:cs typeface="DecoType Naskh" pitchFamily="2" charset="-78"/>
              </a:rPr>
              <a:t>!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4D8144A-4407-C101-9CCD-CD933B2960D0}"/>
              </a:ext>
            </a:extLst>
          </p:cNvPr>
          <p:cNvCxnSpPr>
            <a:cxnSpLocks/>
          </p:cNvCxnSpPr>
          <p:nvPr/>
        </p:nvCxnSpPr>
        <p:spPr>
          <a:xfrm>
            <a:off x="827980" y="1496579"/>
            <a:ext cx="9253775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84A1805-9E82-77C7-3085-1CFDA88F4178}"/>
              </a:ext>
            </a:extLst>
          </p:cNvPr>
          <p:cNvSpPr txBox="1"/>
          <p:nvPr/>
        </p:nvSpPr>
        <p:spPr>
          <a:xfrm rot="1403957">
            <a:off x="9899951" y="1296100"/>
            <a:ext cx="384048" cy="393192"/>
          </a:xfrm>
          <a:prstGeom prst="ellipse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  <a:cs typeface="DecoType Naskh" pitchFamily="2" charset="-78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8748354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D818CA-EAD6-2A9D-ADBE-85256554C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(Number of Clusters = 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65032B-C9A8-1FBE-75E8-9D32BC9D21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639427" cy="435133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I set the minimum number to 1 in case one would prefer to have a clearer overview of all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DFA5AF-9D3C-4599-F30A-0AB6CE7782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9251" y="3232022"/>
            <a:ext cx="6473497" cy="3524378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F0DB9F6-5F36-506F-2CF9-7D01E9210303}"/>
              </a:ext>
            </a:extLst>
          </p:cNvPr>
          <p:cNvCxnSpPr>
            <a:cxnSpLocks/>
          </p:cNvCxnSpPr>
          <p:nvPr/>
        </p:nvCxnSpPr>
        <p:spPr>
          <a:xfrm>
            <a:off x="746234" y="483475"/>
            <a:ext cx="9417269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30A44CB-83A8-4A08-3BE0-A0574D0C0020}"/>
              </a:ext>
            </a:extLst>
          </p:cNvPr>
          <p:cNvSpPr txBox="1"/>
          <p:nvPr/>
        </p:nvSpPr>
        <p:spPr>
          <a:xfrm>
            <a:off x="611987" y="288718"/>
            <a:ext cx="386403" cy="389513"/>
          </a:xfrm>
          <a:prstGeom prst="ellipse">
            <a:avLst/>
          </a:prstGeom>
          <a:solidFill>
            <a:srgbClr val="FFC7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100F14"/>
                </a:solidFill>
                <a:latin typeface="Arial Rounded MT Bold" panose="020F0704030504030204" pitchFamily="34" charset="77"/>
                <a:ea typeface="Apple LiSung Light" pitchFamily="2" charset="-120"/>
                <a:cs typeface="DecoType Naskh" pitchFamily="2" charset="-78"/>
              </a:rPr>
              <a:t>!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7F1A338-5402-B6DE-B072-1035888E4652}"/>
              </a:ext>
            </a:extLst>
          </p:cNvPr>
          <p:cNvCxnSpPr>
            <a:cxnSpLocks/>
          </p:cNvCxnSpPr>
          <p:nvPr/>
        </p:nvCxnSpPr>
        <p:spPr>
          <a:xfrm>
            <a:off x="827980" y="1496579"/>
            <a:ext cx="9253775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22A086C-03FE-0E1A-35FA-BF0B77E59E92}"/>
              </a:ext>
            </a:extLst>
          </p:cNvPr>
          <p:cNvSpPr txBox="1"/>
          <p:nvPr/>
        </p:nvSpPr>
        <p:spPr>
          <a:xfrm rot="1403957">
            <a:off x="9899951" y="1296100"/>
            <a:ext cx="384048" cy="393192"/>
          </a:xfrm>
          <a:prstGeom prst="ellipse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  <a:cs typeface="DecoType Naskh" pitchFamily="2" charset="-78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6656976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A85CE1-EE51-5EEB-D3BA-18C62F88BE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(Number of Clusters = 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F258E7-90E8-BF5D-3033-3CEB2DAC31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029199"/>
            <a:ext cx="10515600" cy="1325563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dirty="0"/>
              <a:t>Clusters were similarly distinguished in both methods, but K-means was more distinct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4C6194-48B0-3628-749C-F65674C840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096" y="1806603"/>
            <a:ext cx="5532904" cy="308279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B8E9EC7-B564-39CC-20A6-5B1A24088F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114521"/>
            <a:ext cx="3571960" cy="2736877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F37E7E0-7C0E-5FCE-58B6-7BAD19BEC6DD}"/>
              </a:ext>
            </a:extLst>
          </p:cNvPr>
          <p:cNvCxnSpPr>
            <a:cxnSpLocks/>
          </p:cNvCxnSpPr>
          <p:nvPr/>
        </p:nvCxnSpPr>
        <p:spPr>
          <a:xfrm>
            <a:off x="746234" y="483475"/>
            <a:ext cx="9417269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40FA885-73CF-7270-5D3A-04C768F1885F}"/>
              </a:ext>
            </a:extLst>
          </p:cNvPr>
          <p:cNvSpPr txBox="1"/>
          <p:nvPr/>
        </p:nvSpPr>
        <p:spPr>
          <a:xfrm>
            <a:off x="611987" y="288718"/>
            <a:ext cx="386403" cy="389513"/>
          </a:xfrm>
          <a:prstGeom prst="ellipse">
            <a:avLst/>
          </a:prstGeom>
          <a:solidFill>
            <a:srgbClr val="FFC7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100F14"/>
                </a:solidFill>
                <a:latin typeface="Arial Rounded MT Bold" panose="020F0704030504030204" pitchFamily="34" charset="77"/>
                <a:ea typeface="Apple LiSung Light" pitchFamily="2" charset="-120"/>
                <a:cs typeface="DecoType Naskh" pitchFamily="2" charset="-78"/>
              </a:rPr>
              <a:t>!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27C391F-E702-2A79-5C4D-F68DB999128B}"/>
              </a:ext>
            </a:extLst>
          </p:cNvPr>
          <p:cNvCxnSpPr>
            <a:cxnSpLocks/>
          </p:cNvCxnSpPr>
          <p:nvPr/>
        </p:nvCxnSpPr>
        <p:spPr>
          <a:xfrm>
            <a:off x="827980" y="1496579"/>
            <a:ext cx="9253775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A5F7B0E-4ED1-08DA-F4A0-74CD88D98C66}"/>
              </a:ext>
            </a:extLst>
          </p:cNvPr>
          <p:cNvSpPr txBox="1"/>
          <p:nvPr/>
        </p:nvSpPr>
        <p:spPr>
          <a:xfrm rot="1403957">
            <a:off x="9899951" y="1296100"/>
            <a:ext cx="384048" cy="393192"/>
          </a:xfrm>
          <a:prstGeom prst="ellipse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  <a:cs typeface="DecoType Naskh" pitchFamily="2" charset="-78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6237989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A85CE1-EE51-5EEB-D3BA-18C62F88BE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(Number of Clusters = 4)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F258E7-90E8-BF5D-3033-3CEB2DAC31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6234" y="5201465"/>
            <a:ext cx="10515600" cy="1271719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dirty="0"/>
              <a:t>Again, it appears that K-means performed better at distinguishing each cluster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35C7DC3-B933-C903-8E97-63D8118B83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702" y="1690688"/>
            <a:ext cx="5860713" cy="32369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C60839A-D12A-325B-A48F-6DFE101E58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5506" y="1964559"/>
            <a:ext cx="3827997" cy="2984652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4DD22CE-761B-1A4E-3CBD-BE729E4614C9}"/>
              </a:ext>
            </a:extLst>
          </p:cNvPr>
          <p:cNvCxnSpPr>
            <a:cxnSpLocks/>
          </p:cNvCxnSpPr>
          <p:nvPr/>
        </p:nvCxnSpPr>
        <p:spPr>
          <a:xfrm>
            <a:off x="746234" y="483475"/>
            <a:ext cx="9417269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D0ADFD2-5693-9D0C-4418-F95678786AE5}"/>
              </a:ext>
            </a:extLst>
          </p:cNvPr>
          <p:cNvSpPr txBox="1"/>
          <p:nvPr/>
        </p:nvSpPr>
        <p:spPr>
          <a:xfrm>
            <a:off x="611987" y="288718"/>
            <a:ext cx="386403" cy="389513"/>
          </a:xfrm>
          <a:prstGeom prst="ellipse">
            <a:avLst/>
          </a:prstGeom>
          <a:solidFill>
            <a:srgbClr val="FFC7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100F14"/>
                </a:solidFill>
                <a:latin typeface="Arial Rounded MT Bold" panose="020F0704030504030204" pitchFamily="34" charset="77"/>
                <a:ea typeface="Apple LiSung Light" pitchFamily="2" charset="-120"/>
                <a:cs typeface="DecoType Naskh" pitchFamily="2" charset="-78"/>
              </a:rPr>
              <a:t>!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400DE0C-3C87-2FC3-4045-8926BFD032A8}"/>
              </a:ext>
            </a:extLst>
          </p:cNvPr>
          <p:cNvCxnSpPr>
            <a:cxnSpLocks/>
          </p:cNvCxnSpPr>
          <p:nvPr/>
        </p:nvCxnSpPr>
        <p:spPr>
          <a:xfrm>
            <a:off x="827980" y="1496579"/>
            <a:ext cx="9253775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AFE68F5-6F26-DE0E-1352-E47FABDECC80}"/>
              </a:ext>
            </a:extLst>
          </p:cNvPr>
          <p:cNvSpPr txBox="1"/>
          <p:nvPr/>
        </p:nvSpPr>
        <p:spPr>
          <a:xfrm rot="1403957">
            <a:off x="9899951" y="1296100"/>
            <a:ext cx="384048" cy="393192"/>
          </a:xfrm>
          <a:prstGeom prst="ellipse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  <a:cs typeface="DecoType Naskh" pitchFamily="2" charset="-78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5577662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9506E-398B-5473-F035-493CAF3E0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FCB370-0141-C44E-F482-B8F427DB1D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dirty="0"/>
              <a:t>Results from other numbers of clusters are not reported here, but overall, </a:t>
            </a:r>
            <a:r>
              <a:rPr lang="en-US" b="1" dirty="0"/>
              <a:t>K-means clustering</a:t>
            </a:r>
            <a:r>
              <a:rPr lang="en-US" dirty="0"/>
              <a:t> with </a:t>
            </a:r>
            <a:r>
              <a:rPr lang="en-US" b="1" dirty="0"/>
              <a:t>2 clusters </a:t>
            </a:r>
            <a:r>
              <a:rPr lang="en-US" dirty="0"/>
              <a:t>appears to yield the best result in our data.</a:t>
            </a:r>
          </a:p>
          <a:p>
            <a:pPr marL="0" indent="0">
              <a:lnSpc>
                <a:spcPct val="150000"/>
              </a:lnSpc>
              <a:buNone/>
            </a:pPr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29D1B25-D508-9FC8-ABB4-E25593583005}"/>
              </a:ext>
            </a:extLst>
          </p:cNvPr>
          <p:cNvCxnSpPr>
            <a:cxnSpLocks/>
          </p:cNvCxnSpPr>
          <p:nvPr/>
        </p:nvCxnSpPr>
        <p:spPr>
          <a:xfrm>
            <a:off x="746234" y="483475"/>
            <a:ext cx="9417269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637DDD75-65CF-18DB-7C97-40D50C2CF0EA}"/>
              </a:ext>
            </a:extLst>
          </p:cNvPr>
          <p:cNvSpPr txBox="1"/>
          <p:nvPr/>
        </p:nvSpPr>
        <p:spPr>
          <a:xfrm>
            <a:off x="611987" y="288718"/>
            <a:ext cx="386403" cy="389513"/>
          </a:xfrm>
          <a:prstGeom prst="ellipse">
            <a:avLst/>
          </a:prstGeom>
          <a:solidFill>
            <a:srgbClr val="FFC7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100F14"/>
                </a:solidFill>
                <a:latin typeface="Arial Rounded MT Bold" panose="020F0704030504030204" pitchFamily="34" charset="77"/>
                <a:ea typeface="Apple LiSung Light" pitchFamily="2" charset="-120"/>
                <a:cs typeface="DecoType Naskh" pitchFamily="2" charset="-78"/>
              </a:rPr>
              <a:t>!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04ED31F-84D3-791C-FE75-73F0D8706CC6}"/>
              </a:ext>
            </a:extLst>
          </p:cNvPr>
          <p:cNvCxnSpPr>
            <a:cxnSpLocks/>
          </p:cNvCxnSpPr>
          <p:nvPr/>
        </p:nvCxnSpPr>
        <p:spPr>
          <a:xfrm>
            <a:off x="827980" y="1496579"/>
            <a:ext cx="9253775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7BDC85A-5358-5006-CA80-A1884D5C0947}"/>
              </a:ext>
            </a:extLst>
          </p:cNvPr>
          <p:cNvSpPr txBox="1"/>
          <p:nvPr/>
        </p:nvSpPr>
        <p:spPr>
          <a:xfrm rot="1403957">
            <a:off x="9899951" y="1296100"/>
            <a:ext cx="384048" cy="393192"/>
          </a:xfrm>
          <a:prstGeom prst="ellipse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  <a:cs typeface="DecoType Naskh" pitchFamily="2" charset="-78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9265698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9506E-398B-5473-F035-493CAF3E0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FCB370-0141-C44E-F482-B8F427DB1D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dirty="0"/>
              <a:t>Determining the better method (K-means vs. PAM) and identifying the optimal number of clusters were the primary goal of this project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/>
              <a:t>Building on these results, further exploration can be conducted: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US" dirty="0"/>
              <a:t>Examine which attributes are more likely to cluster together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US" dirty="0"/>
              <a:t>Test potential differences between clusters concerning other variables in the original data (e.g., intellectual humility or agreeableness)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/>
              <a:t>This app serves as a quick guide to selecting an effective clustering method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29D1B25-D508-9FC8-ABB4-E25593583005}"/>
              </a:ext>
            </a:extLst>
          </p:cNvPr>
          <p:cNvCxnSpPr>
            <a:cxnSpLocks/>
          </p:cNvCxnSpPr>
          <p:nvPr/>
        </p:nvCxnSpPr>
        <p:spPr>
          <a:xfrm>
            <a:off x="746234" y="483475"/>
            <a:ext cx="9417269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637DDD75-65CF-18DB-7C97-40D50C2CF0EA}"/>
              </a:ext>
            </a:extLst>
          </p:cNvPr>
          <p:cNvSpPr txBox="1"/>
          <p:nvPr/>
        </p:nvSpPr>
        <p:spPr>
          <a:xfrm>
            <a:off x="611987" y="288718"/>
            <a:ext cx="386403" cy="389513"/>
          </a:xfrm>
          <a:prstGeom prst="ellipse">
            <a:avLst/>
          </a:prstGeom>
          <a:solidFill>
            <a:srgbClr val="FFC7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100F14"/>
                </a:solidFill>
                <a:latin typeface="Arial Rounded MT Bold" panose="020F0704030504030204" pitchFamily="34" charset="77"/>
                <a:ea typeface="Apple LiSung Light" pitchFamily="2" charset="-120"/>
                <a:cs typeface="DecoType Naskh" pitchFamily="2" charset="-78"/>
              </a:rPr>
              <a:t>!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04ED31F-84D3-791C-FE75-73F0D8706CC6}"/>
              </a:ext>
            </a:extLst>
          </p:cNvPr>
          <p:cNvCxnSpPr>
            <a:cxnSpLocks/>
          </p:cNvCxnSpPr>
          <p:nvPr/>
        </p:nvCxnSpPr>
        <p:spPr>
          <a:xfrm>
            <a:off x="827980" y="1496579"/>
            <a:ext cx="9253775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7BDC85A-5358-5006-CA80-A1884D5C0947}"/>
              </a:ext>
            </a:extLst>
          </p:cNvPr>
          <p:cNvSpPr txBox="1"/>
          <p:nvPr/>
        </p:nvSpPr>
        <p:spPr>
          <a:xfrm rot="1403957">
            <a:off x="9899951" y="1296100"/>
            <a:ext cx="384048" cy="393192"/>
          </a:xfrm>
          <a:prstGeom prst="ellipse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  <a:cs typeface="DecoType Naskh" pitchFamily="2" charset="-78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2065940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06A69-EB98-E541-96FF-0A16718C6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189551-87FA-4E58-B843-2AD1F73540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After sending you emails, I really tried everything I can do to add this file to my GitHub repository and deploy it, but nothing worked. Here are (a subset of) what I tried...</a:t>
            </a:r>
          </a:p>
          <a:p>
            <a:r>
              <a:rPr lang="en-US" dirty="0"/>
              <a:t>I uploaded the file by dragging it from my local folder to my GitHub repository website.</a:t>
            </a:r>
          </a:p>
          <a:p>
            <a:r>
              <a:rPr lang="en-US" dirty="0"/>
              <a:t>I created a new file and copy and pasted the codes</a:t>
            </a:r>
          </a:p>
          <a:p>
            <a:r>
              <a:rPr lang="en-US" dirty="0"/>
              <a:t>I created a new R markdown file and uploaded that (just in case .R format is the problem)</a:t>
            </a:r>
          </a:p>
          <a:p>
            <a:r>
              <a:rPr lang="en-US" dirty="0"/>
              <a:t>I even tried adding using Terminal which also failed</a:t>
            </a:r>
          </a:p>
          <a:p>
            <a:r>
              <a:rPr lang="en-US" dirty="0"/>
              <a:t>In the email, you mentioned dragging </a:t>
            </a:r>
          </a:p>
        </p:txBody>
      </p:sp>
    </p:spTree>
    <p:extLst>
      <p:ext uri="{BB962C8B-B14F-4D97-AF65-F5344CB8AC3E}">
        <p14:creationId xmlns:p14="http://schemas.microsoft.com/office/powerpoint/2010/main" val="24747425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95A70-0453-3B17-0BDF-B0A0FC7578D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800" b="1" dirty="0"/>
              <a:t>K-means vs. PAM, </a:t>
            </a:r>
            <a:br>
              <a:rPr lang="en-US" sz="4800" b="1" dirty="0"/>
            </a:br>
            <a:r>
              <a:rPr lang="en-US" sz="4800" b="1" dirty="0"/>
              <a:t>Which Is Better For My Data?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67D9BC-FAF6-F0CC-2F57-1E72B072C8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93608"/>
            <a:ext cx="9144000" cy="1655762"/>
          </a:xfrm>
        </p:spPr>
        <p:txBody>
          <a:bodyPr/>
          <a:lstStyle/>
          <a:p>
            <a:r>
              <a:rPr lang="en-US" sz="2400" dirty="0"/>
              <a:t>DATA 824 Final Capstone Project</a:t>
            </a:r>
          </a:p>
          <a:p>
            <a:endParaRPr lang="en-US" sz="500" dirty="0"/>
          </a:p>
          <a:p>
            <a:r>
              <a:rPr lang="en-US" dirty="0"/>
              <a:t>Young Ju Ryu</a:t>
            </a:r>
          </a:p>
        </p:txBody>
      </p:sp>
    </p:spTree>
    <p:extLst>
      <p:ext uri="{BB962C8B-B14F-4D97-AF65-F5344CB8AC3E}">
        <p14:creationId xmlns:p14="http://schemas.microsoft.com/office/powerpoint/2010/main" val="8816221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ABFB627-77E6-2247-8918-21EED6255385}"/>
              </a:ext>
            </a:extLst>
          </p:cNvPr>
          <p:cNvCxnSpPr>
            <a:cxnSpLocks/>
          </p:cNvCxnSpPr>
          <p:nvPr/>
        </p:nvCxnSpPr>
        <p:spPr>
          <a:xfrm>
            <a:off x="1453070" y="4293534"/>
            <a:ext cx="9253775" cy="0"/>
          </a:xfrm>
          <a:prstGeom prst="line">
            <a:avLst/>
          </a:prstGeom>
          <a:ln w="12700">
            <a:solidFill>
              <a:srgbClr val="FFC7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EE8004-DBA2-7347-A59D-568C1C3C6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8000" b="1" dirty="0">
                <a:solidFill>
                  <a:srgbClr val="FFC700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T</a:t>
            </a:r>
            <a:r>
              <a:rPr lang="en-US" dirty="0"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hank </a:t>
            </a:r>
            <a:r>
              <a:rPr lang="en-US" sz="8000" dirty="0">
                <a:solidFill>
                  <a:srgbClr val="FFC700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Y</a:t>
            </a:r>
            <a:r>
              <a:rPr lang="en-US" dirty="0"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ou</a:t>
            </a:r>
          </a:p>
        </p:txBody>
      </p:sp>
    </p:spTree>
    <p:extLst>
      <p:ext uri="{BB962C8B-B14F-4D97-AF65-F5344CB8AC3E}">
        <p14:creationId xmlns:p14="http://schemas.microsoft.com/office/powerpoint/2010/main" val="8275594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B7C5F9A-4A2B-D949-AE64-70F69013F726}"/>
              </a:ext>
            </a:extLst>
          </p:cNvPr>
          <p:cNvCxnSpPr>
            <a:cxnSpLocks/>
          </p:cNvCxnSpPr>
          <p:nvPr/>
        </p:nvCxnSpPr>
        <p:spPr>
          <a:xfrm>
            <a:off x="3556000" y="3821391"/>
            <a:ext cx="4648200" cy="0"/>
          </a:xfrm>
          <a:prstGeom prst="line">
            <a:avLst/>
          </a:prstGeom>
          <a:ln w="28575">
            <a:solidFill>
              <a:schemeClr val="tx1"/>
            </a:solidFill>
            <a:prstDash val="dash"/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B8779CB9-0D10-0440-A3EB-69E552EED4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Hiragino Maru Gothic Pro W4" panose="020F0400000000000000" pitchFamily="34" charset="-128"/>
              </a:rPr>
              <a:t>Reaction to Failure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9C969B8-4F10-D046-92EA-C38F9E32F7D7}"/>
              </a:ext>
            </a:extLst>
          </p:cNvPr>
          <p:cNvCxnSpPr>
            <a:cxnSpLocks/>
          </p:cNvCxnSpPr>
          <p:nvPr/>
        </p:nvCxnSpPr>
        <p:spPr>
          <a:xfrm>
            <a:off x="746234" y="483475"/>
            <a:ext cx="9417269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C0ED8D2-824A-1B4B-AF89-9A2D48B9F212}"/>
              </a:ext>
            </a:extLst>
          </p:cNvPr>
          <p:cNvSpPr txBox="1"/>
          <p:nvPr/>
        </p:nvSpPr>
        <p:spPr>
          <a:xfrm>
            <a:off x="611987" y="288718"/>
            <a:ext cx="386403" cy="389513"/>
          </a:xfrm>
          <a:prstGeom prst="ellipse">
            <a:avLst/>
          </a:prstGeom>
          <a:solidFill>
            <a:srgbClr val="FFC7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100F14"/>
                </a:solidFill>
                <a:latin typeface="Arial Rounded MT Bold" panose="020F0704030504030204" pitchFamily="34" charset="77"/>
                <a:ea typeface="Apple LiSung Light" pitchFamily="2" charset="-120"/>
                <a:cs typeface="DecoType Naskh" pitchFamily="2" charset="-78"/>
              </a:rPr>
              <a:t>!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377F3D6-172E-724D-A1DB-2BF626211EED}"/>
              </a:ext>
            </a:extLst>
          </p:cNvPr>
          <p:cNvCxnSpPr>
            <a:cxnSpLocks/>
          </p:cNvCxnSpPr>
          <p:nvPr/>
        </p:nvCxnSpPr>
        <p:spPr>
          <a:xfrm>
            <a:off x="827980" y="1496579"/>
            <a:ext cx="9253775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21677D7-A336-DA49-A1A3-6F1F609A13EF}"/>
              </a:ext>
            </a:extLst>
          </p:cNvPr>
          <p:cNvSpPr txBox="1"/>
          <p:nvPr/>
        </p:nvSpPr>
        <p:spPr>
          <a:xfrm rot="1403957">
            <a:off x="9899951" y="1296100"/>
            <a:ext cx="384048" cy="393192"/>
          </a:xfrm>
          <a:prstGeom prst="ellipse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  <a:cs typeface="DecoType Naskh" pitchFamily="2" charset="-78"/>
              </a:rPr>
              <a:t>?</a:t>
            </a:r>
          </a:p>
        </p:txBody>
      </p:sp>
      <p:pic>
        <p:nvPicPr>
          <p:cNvPr id="6146" name="Picture 2" descr="Improvement Icons - Download Free Vector Icons | Noun Project">
            <a:extLst>
              <a:ext uri="{FF2B5EF4-FFF2-40B4-BE49-F238E27FC236}">
                <a16:creationId xmlns:a16="http://schemas.microsoft.com/office/drawing/2014/main" id="{4ABEE2E2-DC1D-5C4F-8E04-05768CA0D9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6695" y="2786125"/>
            <a:ext cx="1766951" cy="1766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Self Esteem Icon HD Stock Images | Shutterstock">
            <a:extLst>
              <a:ext uri="{FF2B5EF4-FFF2-40B4-BE49-F238E27FC236}">
                <a16:creationId xmlns:a16="http://schemas.microsoft.com/office/drawing/2014/main" id="{85AD9558-AB6B-0646-BCD4-CB92C19CDA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82" t="18671" r="13077" b="29596"/>
          <a:stretch/>
        </p:blipFill>
        <p:spPr bwMode="auto">
          <a:xfrm>
            <a:off x="8454153" y="2786125"/>
            <a:ext cx="2291152" cy="1766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0ADF7D0-5991-8F46-B0DB-DFAAFBC450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8323" y="3403600"/>
            <a:ext cx="2291152" cy="943850"/>
          </a:xfrm>
          <a:solidFill>
            <a:schemeClr val="bg1"/>
          </a:solidFill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>
                <a:ea typeface="Hiragino Maru Gothic Pro W4" panose="020F0400000000000000" pitchFamily="34" charset="-128"/>
              </a:rPr>
              <a:t>Intellectual Failure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B42BA7F0-CDC0-8A47-A31E-0701906EE73B}"/>
              </a:ext>
            </a:extLst>
          </p:cNvPr>
          <p:cNvSpPr txBox="1">
            <a:spLocks/>
          </p:cNvSpPr>
          <p:nvPr/>
        </p:nvSpPr>
        <p:spPr>
          <a:xfrm>
            <a:off x="941267" y="4927592"/>
            <a:ext cx="2777806" cy="1062591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b="1" dirty="0">
                <a:latin typeface="Apple Braille" pitchFamily="2" charset="0"/>
                <a:ea typeface="Hiragino Maru Gothic Pro W4" panose="020F0400000000000000" pitchFamily="34" charset="-128"/>
              </a:rPr>
              <a:t>Receptive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>
                <a:latin typeface="Apple Braille" pitchFamily="2" charset="0"/>
                <a:ea typeface="Hiragino Maru Gothic Pro W4" panose="020F0400000000000000" pitchFamily="34" charset="-128"/>
              </a:rPr>
              <a:t>Face weakness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>
                <a:latin typeface="Apple Braille" pitchFamily="2" charset="0"/>
                <a:ea typeface="Hiragino Maru Gothic Pro W4" panose="020F0400000000000000" pitchFamily="34" charset="-128"/>
              </a:rPr>
              <a:t>“How to improve”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sz="2400" dirty="0">
              <a:latin typeface="Apple Braille" pitchFamily="2" charset="0"/>
              <a:ea typeface="Hiragino Maru Gothic Pro W4" panose="020F0400000000000000" pitchFamily="34" charset="-128"/>
            </a:endParaRP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E95FAC92-1CE1-9A40-B3F1-88FAFFE3AC3B}"/>
              </a:ext>
            </a:extLst>
          </p:cNvPr>
          <p:cNvSpPr txBox="1">
            <a:spLocks/>
          </p:cNvSpPr>
          <p:nvPr/>
        </p:nvSpPr>
        <p:spPr>
          <a:xfrm>
            <a:off x="7950200" y="4889495"/>
            <a:ext cx="3300533" cy="1100688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b="1" dirty="0">
                <a:latin typeface="Apple Braille" pitchFamily="2" charset="0"/>
                <a:ea typeface="Hiragino Maru Gothic Pro W4" panose="020F0400000000000000" pitchFamily="34" charset="-128"/>
              </a:rPr>
              <a:t>Defensive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>
                <a:latin typeface="Apple Braille" pitchFamily="2" charset="0"/>
                <a:ea typeface="Hiragino Maru Gothic Pro W4" panose="020F0400000000000000" pitchFamily="34" charset="-128"/>
              </a:rPr>
              <a:t>Ignore weakness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>
                <a:latin typeface="Apple Braille" pitchFamily="2" charset="0"/>
                <a:ea typeface="Hiragino Maru Gothic Pro W4" panose="020F0400000000000000" pitchFamily="34" charset="-128"/>
              </a:rPr>
              <a:t>“How to feel better”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sz="2400" dirty="0">
              <a:latin typeface="Apple Braille" pitchFamily="2" charset="0"/>
              <a:ea typeface="Hiragino Maru Gothic Pro W4" panose="020F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360453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DA6F1336-F907-E55A-7491-AFEE539E85AA}"/>
              </a:ext>
            </a:extLst>
          </p:cNvPr>
          <p:cNvSpPr txBox="1"/>
          <p:nvPr/>
        </p:nvSpPr>
        <p:spPr>
          <a:xfrm>
            <a:off x="805188" y="650785"/>
            <a:ext cx="1102222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000" spc="-150" dirty="0">
                <a:latin typeface="Apple Braille" pitchFamily="2" charset="0"/>
                <a:ea typeface="+mj-ea"/>
              </a:rPr>
              <a:t>Receptivity to Failure</a:t>
            </a:r>
            <a:endParaRPr lang="ko-KR" altLang="en-US" sz="4000" spc="-150" dirty="0">
              <a:latin typeface="Apple Braille" pitchFamily="2" charset="0"/>
              <a:ea typeface="+mj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8AB89B1-0B33-DA1B-FE16-8D2667D3E6BE}"/>
              </a:ext>
            </a:extLst>
          </p:cNvPr>
          <p:cNvSpPr txBox="1"/>
          <p:nvPr/>
        </p:nvSpPr>
        <p:spPr>
          <a:xfrm>
            <a:off x="556053" y="1689421"/>
            <a:ext cx="11174627" cy="29161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spc="-150" dirty="0">
                <a:latin typeface="Apple Braille" pitchFamily="2" charset="0"/>
                <a:ea typeface="+mj-ea"/>
              </a:rPr>
              <a:t>↔ Defensiveness</a:t>
            </a:r>
          </a:p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en-US" altLang="ko-KR" sz="2800" spc="-150" dirty="0">
                <a:latin typeface="Apple Braille" pitchFamily="2" charset="0"/>
                <a:ea typeface="+mj-ea"/>
              </a:rPr>
              <a:t>Promotes self-awareness, learning, performance, and growth </a:t>
            </a:r>
            <a:br>
              <a:rPr lang="en-US" altLang="ko-KR" sz="2800" spc="-150" dirty="0">
                <a:latin typeface="Apple Braille" pitchFamily="2" charset="0"/>
                <a:ea typeface="+mj-ea"/>
              </a:rPr>
            </a:br>
            <a:r>
              <a:rPr lang="en-US" altLang="ko-KR" sz="2000" spc="-150" dirty="0">
                <a:latin typeface="Apple Braille" pitchFamily="2" charset="0"/>
                <a:ea typeface="+mj-ea"/>
              </a:rPr>
              <a:t>(Diner &amp; Dweck, 1978; Sedikides &amp; </a:t>
            </a:r>
            <a:r>
              <a:rPr lang="en-US" altLang="ko-KR" sz="2000" spc="-150" dirty="0" err="1">
                <a:latin typeface="Apple Braille" pitchFamily="2" charset="0"/>
                <a:ea typeface="+mj-ea"/>
              </a:rPr>
              <a:t>Strube</a:t>
            </a:r>
            <a:r>
              <a:rPr lang="en-US" altLang="ko-KR" sz="2000" spc="-150" dirty="0">
                <a:latin typeface="Apple Braille" pitchFamily="2" charset="0"/>
                <a:ea typeface="+mj-ea"/>
              </a:rPr>
              <a:t>, 1997; McCrea &amp; Hirt, 2001)</a:t>
            </a:r>
            <a:endParaRPr lang="en-US" altLang="ko-KR" sz="2800" spc="-150" dirty="0">
              <a:latin typeface="Apple Braille" pitchFamily="2" charset="0"/>
              <a:ea typeface="+mj-ea"/>
            </a:endParaRPr>
          </a:p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en-US" altLang="ko-KR" sz="2800" spc="-150" dirty="0">
                <a:latin typeface="Apple Braille" pitchFamily="2" charset="0"/>
                <a:ea typeface="+mj-ea"/>
              </a:rPr>
              <a:t>Eventually affects interpersonal, organizational, and societal level benefits </a:t>
            </a:r>
            <a:r>
              <a:rPr lang="en-US" altLang="ko-KR" sz="2000" spc="-150" dirty="0">
                <a:latin typeface="Apple Braille" pitchFamily="2" charset="0"/>
                <a:ea typeface="+mj-ea"/>
              </a:rPr>
              <a:t>(Argyris, 2002; Baumeister &amp; Cairns, 1992; Howell et al., 2017)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22ECB582-9BBC-B721-CCF9-F8C88A6615D8}"/>
              </a:ext>
            </a:extLst>
          </p:cNvPr>
          <p:cNvCxnSpPr>
            <a:cxnSpLocks/>
          </p:cNvCxnSpPr>
          <p:nvPr/>
        </p:nvCxnSpPr>
        <p:spPr>
          <a:xfrm>
            <a:off x="746234" y="483475"/>
            <a:ext cx="9417269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DB763F80-D537-5C87-79B2-D968BF372537}"/>
              </a:ext>
            </a:extLst>
          </p:cNvPr>
          <p:cNvSpPr txBox="1"/>
          <p:nvPr/>
        </p:nvSpPr>
        <p:spPr>
          <a:xfrm>
            <a:off x="611987" y="288718"/>
            <a:ext cx="386403" cy="389513"/>
          </a:xfrm>
          <a:prstGeom prst="ellipse">
            <a:avLst/>
          </a:prstGeom>
          <a:solidFill>
            <a:srgbClr val="FFC7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100F14"/>
                </a:solidFill>
                <a:latin typeface="Arial Rounded MT Bold" panose="020F0704030504030204" pitchFamily="34" charset="77"/>
                <a:ea typeface="Apple LiSung Light" pitchFamily="2" charset="-120"/>
                <a:cs typeface="DecoType Naskh" pitchFamily="2" charset="-78"/>
              </a:rPr>
              <a:t>!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004E1FA-440D-309C-9B51-82263BDE1251}"/>
              </a:ext>
            </a:extLst>
          </p:cNvPr>
          <p:cNvCxnSpPr>
            <a:cxnSpLocks/>
          </p:cNvCxnSpPr>
          <p:nvPr/>
        </p:nvCxnSpPr>
        <p:spPr>
          <a:xfrm>
            <a:off x="827980" y="1496579"/>
            <a:ext cx="9253775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28550D8-DEF1-047F-DB30-AA9294A76924}"/>
              </a:ext>
            </a:extLst>
          </p:cNvPr>
          <p:cNvSpPr txBox="1"/>
          <p:nvPr/>
        </p:nvSpPr>
        <p:spPr>
          <a:xfrm rot="1403957">
            <a:off x="9899951" y="1296100"/>
            <a:ext cx="384048" cy="393192"/>
          </a:xfrm>
          <a:prstGeom prst="ellipse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  <a:cs typeface="DecoType Naskh" pitchFamily="2" charset="-78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6256153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D3B49-1D05-729F-4393-D5D37FD56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Defensiveness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FE42BF-EFFD-53EC-C1CC-DC7038A690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sz="2800" spc="-150" dirty="0">
                <a:latin typeface="Apple Braille" pitchFamily="2" charset="0"/>
                <a:ea typeface="+mj-ea"/>
              </a:rPr>
              <a:t>Self-serving biases: As failure undermines self-worth, individuals search for external (vs. internal) factors to attribute the failure to (Weiner, 1985)</a:t>
            </a:r>
          </a:p>
          <a:p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8DD5391-2639-55C9-C6CC-B37EBB89FBD3}"/>
              </a:ext>
            </a:extLst>
          </p:cNvPr>
          <p:cNvCxnSpPr>
            <a:cxnSpLocks/>
          </p:cNvCxnSpPr>
          <p:nvPr/>
        </p:nvCxnSpPr>
        <p:spPr>
          <a:xfrm>
            <a:off x="746234" y="483475"/>
            <a:ext cx="9417269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2652CCF-46D5-EE22-16F1-9CDD0FF9C13F}"/>
              </a:ext>
            </a:extLst>
          </p:cNvPr>
          <p:cNvSpPr txBox="1"/>
          <p:nvPr/>
        </p:nvSpPr>
        <p:spPr>
          <a:xfrm>
            <a:off x="611987" y="288718"/>
            <a:ext cx="386403" cy="389513"/>
          </a:xfrm>
          <a:prstGeom prst="ellipse">
            <a:avLst/>
          </a:prstGeom>
          <a:solidFill>
            <a:srgbClr val="FFC7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100F14"/>
                </a:solidFill>
                <a:latin typeface="Arial Rounded MT Bold" panose="020F0704030504030204" pitchFamily="34" charset="77"/>
                <a:ea typeface="Apple LiSung Light" pitchFamily="2" charset="-120"/>
                <a:cs typeface="DecoType Naskh" pitchFamily="2" charset="-78"/>
              </a:rPr>
              <a:t>!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D87F0C1-5C8F-8691-E919-AADA27AAD3A6}"/>
              </a:ext>
            </a:extLst>
          </p:cNvPr>
          <p:cNvCxnSpPr>
            <a:cxnSpLocks/>
          </p:cNvCxnSpPr>
          <p:nvPr/>
        </p:nvCxnSpPr>
        <p:spPr>
          <a:xfrm>
            <a:off x="827980" y="1496579"/>
            <a:ext cx="9253775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8FC3681-ECE8-149B-9217-75A3ACC2CA24}"/>
              </a:ext>
            </a:extLst>
          </p:cNvPr>
          <p:cNvSpPr txBox="1"/>
          <p:nvPr/>
        </p:nvSpPr>
        <p:spPr>
          <a:xfrm rot="1403957">
            <a:off x="9899951" y="1296100"/>
            <a:ext cx="384048" cy="393192"/>
          </a:xfrm>
          <a:prstGeom prst="ellipse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  <a:cs typeface="DecoType Naskh" pitchFamily="2" charset="-78"/>
              </a:rPr>
              <a:t>?</a:t>
            </a:r>
          </a:p>
        </p:txBody>
      </p:sp>
      <p:pic>
        <p:nvPicPr>
          <p:cNvPr id="1026" name="Picture 2" descr="Luciano failed his last geology test. As he discusses the test with you, he  says: ''It's totally my fault. I was born stupid. I'll probably fail all my  courses''. In this case,">
            <a:extLst>
              <a:ext uri="{FF2B5EF4-FFF2-40B4-BE49-F238E27FC236}">
                <a16:creationId xmlns:a16="http://schemas.microsoft.com/office/drawing/2014/main" id="{96797E79-581B-7B05-47D7-65CA404F60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9"/>
          <a:stretch/>
        </p:blipFill>
        <p:spPr bwMode="auto">
          <a:xfrm>
            <a:off x="6131827" y="3632201"/>
            <a:ext cx="4315550" cy="2235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F759C7CD-8FCF-9D3E-5E22-D073C0EBCE3C}"/>
              </a:ext>
            </a:extLst>
          </p:cNvPr>
          <p:cNvGrpSpPr/>
          <p:nvPr/>
        </p:nvGrpSpPr>
        <p:grpSpPr>
          <a:xfrm>
            <a:off x="1156353" y="3632200"/>
            <a:ext cx="4276876" cy="2235200"/>
            <a:chOff x="6359374" y="3746500"/>
            <a:chExt cx="4276876" cy="2235200"/>
          </a:xfrm>
        </p:grpSpPr>
        <p:pic>
          <p:nvPicPr>
            <p:cNvPr id="1028" name="Picture 4" descr="Attribution Bias | Definition, Types &amp; Examples - Video &amp; Lesson Transcript  | Study.com">
              <a:extLst>
                <a:ext uri="{FF2B5EF4-FFF2-40B4-BE49-F238E27FC236}">
                  <a16:creationId xmlns:a16="http://schemas.microsoft.com/office/drawing/2014/main" id="{07F5DB70-4071-9FFE-8661-02A2B7320A6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046"/>
            <a:stretch/>
          </p:blipFill>
          <p:spPr bwMode="auto">
            <a:xfrm>
              <a:off x="6359374" y="3746500"/>
              <a:ext cx="4276876" cy="2235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E124C89-F9CA-F7D0-DE9E-B10A5BB7D3B2}"/>
                </a:ext>
              </a:extLst>
            </p:cNvPr>
            <p:cNvSpPr/>
            <p:nvPr/>
          </p:nvSpPr>
          <p:spPr>
            <a:xfrm>
              <a:off x="9176657" y="5634692"/>
              <a:ext cx="1453896" cy="347008"/>
            </a:xfrm>
            <a:prstGeom prst="rect">
              <a:avLst/>
            </a:prstGeom>
            <a:solidFill>
              <a:srgbClr val="59575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845401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876DE9-0D2D-0364-85DC-B99BBE090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Current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2235DB-300F-BC70-A0B0-B9A574BF40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lnSpc>
                <a:spcPct val="150000"/>
              </a:lnSpc>
              <a:buFont typeface="System Font Regular"/>
              <a:buChar char="-"/>
            </a:pPr>
            <a:r>
              <a:rPr lang="en-US" dirty="0"/>
              <a:t>The dataset is a subset of a larger dataset that investigated the relationship between intellectual humility and defensiveness</a:t>
            </a:r>
          </a:p>
          <a:p>
            <a:pPr>
              <a:lnSpc>
                <a:spcPct val="150000"/>
              </a:lnSpc>
              <a:buFont typeface="System Font Regular"/>
              <a:buChar char="-"/>
            </a:pPr>
            <a:r>
              <a:rPr lang="en-US" dirty="0"/>
              <a:t>Apart from addressing the primary research questions, my additional interest lay in exploring how various attribution sources would cluster together in our data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>
                <a:sym typeface="Wingdings" pitchFamily="2" charset="2"/>
              </a:rPr>
              <a:t> More specifically, this project aims to compare two different clustering methods (K-means and PAM) to determine which might be a more suitable method for this dataset.</a:t>
            </a:r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72601AC-720B-6288-49EA-9A9740415EA8}"/>
              </a:ext>
            </a:extLst>
          </p:cNvPr>
          <p:cNvCxnSpPr>
            <a:cxnSpLocks/>
          </p:cNvCxnSpPr>
          <p:nvPr/>
        </p:nvCxnSpPr>
        <p:spPr>
          <a:xfrm>
            <a:off x="746234" y="483475"/>
            <a:ext cx="9417269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9D90ECD-5B55-4A77-D713-E4C8FAAC44E1}"/>
              </a:ext>
            </a:extLst>
          </p:cNvPr>
          <p:cNvSpPr txBox="1"/>
          <p:nvPr/>
        </p:nvSpPr>
        <p:spPr>
          <a:xfrm>
            <a:off x="611987" y="288718"/>
            <a:ext cx="386403" cy="389513"/>
          </a:xfrm>
          <a:prstGeom prst="ellipse">
            <a:avLst/>
          </a:prstGeom>
          <a:solidFill>
            <a:srgbClr val="FFC7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100F14"/>
                </a:solidFill>
                <a:latin typeface="Arial Rounded MT Bold" panose="020F0704030504030204" pitchFamily="34" charset="77"/>
                <a:ea typeface="Apple LiSung Light" pitchFamily="2" charset="-120"/>
                <a:cs typeface="DecoType Naskh" pitchFamily="2" charset="-78"/>
              </a:rPr>
              <a:t>!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7C28EC4-5A5E-3D5E-4DDA-7F6D5136818A}"/>
              </a:ext>
            </a:extLst>
          </p:cNvPr>
          <p:cNvCxnSpPr>
            <a:cxnSpLocks/>
          </p:cNvCxnSpPr>
          <p:nvPr/>
        </p:nvCxnSpPr>
        <p:spPr>
          <a:xfrm>
            <a:off x="827980" y="1496579"/>
            <a:ext cx="9253775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51319A0-31A2-00DD-246E-6817CE7B953D}"/>
              </a:ext>
            </a:extLst>
          </p:cNvPr>
          <p:cNvSpPr txBox="1"/>
          <p:nvPr/>
        </p:nvSpPr>
        <p:spPr>
          <a:xfrm rot="1403957">
            <a:off x="9899951" y="1296100"/>
            <a:ext cx="384048" cy="393192"/>
          </a:xfrm>
          <a:prstGeom prst="ellipse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  <a:cs typeface="DecoType Naskh" pitchFamily="2" charset="-78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1003270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32CA2-A6F4-1660-2C63-1484DB73D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Collection - Participants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9DA124-7899-1489-9974-0B88B54405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lnSpc>
                <a:spcPct val="150000"/>
              </a:lnSpc>
              <a:buFont typeface="System Font Regular"/>
              <a:buChar char="-"/>
            </a:pPr>
            <a:r>
              <a:rPr lang="en-US" dirty="0"/>
              <a:t>459 SONA participants were invited to the lab</a:t>
            </a:r>
          </a:p>
          <a:p>
            <a:pPr>
              <a:lnSpc>
                <a:spcPct val="150000"/>
              </a:lnSpc>
              <a:buFont typeface="System Font Regular"/>
              <a:buChar char="-"/>
            </a:pPr>
            <a:r>
              <a:rPr lang="en-US" dirty="0"/>
              <a:t>These participants had enrolled in the introductory psychology course (PSYC 104) for the Fall 2023 semester. The majority were Freshmen (n = 380)</a:t>
            </a:r>
          </a:p>
          <a:p>
            <a:pPr>
              <a:lnSpc>
                <a:spcPct val="150000"/>
              </a:lnSpc>
              <a:buFont typeface="System Font Regular"/>
              <a:buChar char="-"/>
            </a:pPr>
            <a:r>
              <a:rPr lang="en-US" dirty="0"/>
              <a:t>18 participants were excluded from the final dataset for either not providing consent or failing to pass the attention check item</a:t>
            </a:r>
          </a:p>
          <a:p>
            <a:pPr>
              <a:lnSpc>
                <a:spcPct val="150000"/>
              </a:lnSpc>
              <a:buFont typeface="System Font Regular"/>
              <a:buChar char="-"/>
            </a:pPr>
            <a:r>
              <a:rPr lang="en-US" dirty="0"/>
              <a:t>The final dataset comprised 441 </a:t>
            </a:r>
            <a:br>
              <a:rPr lang="en-US" dirty="0"/>
            </a:br>
            <a:r>
              <a:rPr lang="en-US" dirty="0"/>
              <a:t>(298 Women, 137 Men, 4 Nonbinary, 3 Other)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D7DFD34-1D0E-044E-2F0C-8633A7252D5B}"/>
              </a:ext>
            </a:extLst>
          </p:cNvPr>
          <p:cNvCxnSpPr>
            <a:cxnSpLocks/>
          </p:cNvCxnSpPr>
          <p:nvPr/>
        </p:nvCxnSpPr>
        <p:spPr>
          <a:xfrm>
            <a:off x="746234" y="483475"/>
            <a:ext cx="9417269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72C6C988-903A-0B3C-20A9-F46066ECEB01}"/>
              </a:ext>
            </a:extLst>
          </p:cNvPr>
          <p:cNvSpPr txBox="1"/>
          <p:nvPr/>
        </p:nvSpPr>
        <p:spPr>
          <a:xfrm>
            <a:off x="611987" y="288718"/>
            <a:ext cx="386403" cy="389513"/>
          </a:xfrm>
          <a:prstGeom prst="ellipse">
            <a:avLst/>
          </a:prstGeom>
          <a:solidFill>
            <a:srgbClr val="FFC7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100F14"/>
                </a:solidFill>
                <a:latin typeface="Arial Rounded MT Bold" panose="020F0704030504030204" pitchFamily="34" charset="77"/>
                <a:ea typeface="Apple LiSung Light" pitchFamily="2" charset="-120"/>
                <a:cs typeface="DecoType Naskh" pitchFamily="2" charset="-78"/>
              </a:rPr>
              <a:t>!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EBEC5C2-75DF-3EE4-382A-E2519EDBE0A1}"/>
              </a:ext>
            </a:extLst>
          </p:cNvPr>
          <p:cNvCxnSpPr>
            <a:cxnSpLocks/>
          </p:cNvCxnSpPr>
          <p:nvPr/>
        </p:nvCxnSpPr>
        <p:spPr>
          <a:xfrm>
            <a:off x="827980" y="1496579"/>
            <a:ext cx="9253775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A815864-DCDC-AD3B-DA91-96E610F9C431}"/>
              </a:ext>
            </a:extLst>
          </p:cNvPr>
          <p:cNvSpPr txBox="1"/>
          <p:nvPr/>
        </p:nvSpPr>
        <p:spPr>
          <a:xfrm rot="1403957">
            <a:off x="9899951" y="1296100"/>
            <a:ext cx="384048" cy="393192"/>
          </a:xfrm>
          <a:prstGeom prst="ellipse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  <a:cs typeface="DecoType Naskh" pitchFamily="2" charset="-78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9904093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7C2C78-3F66-7872-6E9A-C8A725680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Collection - Procedure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C22DC8-44CE-7832-6F62-B393C3821B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871200" cy="4351338"/>
          </a:xfrm>
        </p:spPr>
        <p:txBody>
          <a:bodyPr/>
          <a:lstStyle/>
          <a:p>
            <a:pPr marL="514350" indent="-514350">
              <a:buAutoNum type="arabicPeriod"/>
            </a:pPr>
            <a:r>
              <a:rPr lang="en-US" dirty="0"/>
              <a:t>Participants were asked to take a “cognitive performance test”</a:t>
            </a:r>
          </a:p>
          <a:p>
            <a:pPr marL="0" indent="0">
              <a:buNone/>
            </a:pPr>
            <a:endParaRPr lang="en-US" sz="1050" dirty="0"/>
          </a:p>
          <a:p>
            <a:pPr marL="0" indent="0">
              <a:buNone/>
            </a:pPr>
            <a:r>
              <a:rPr lang="en-US" dirty="0"/>
              <a:t>Materials selected from: Pattern Recognition Task (</a:t>
            </a:r>
            <a:r>
              <a:rPr lang="en-US" dirty="0">
                <a:hlinkClick r:id="rId2"/>
              </a:rPr>
              <a:t>https://www.intelligencetest.com/questions/pattern-recognition/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- 5 difficult quizzes </a:t>
            </a:r>
            <a:r>
              <a:rPr lang="en-US" dirty="0">
                <a:sym typeface="Wingdings" pitchFamily="2" charset="2"/>
              </a:rPr>
              <a:t> thus intended to be a failure experience</a:t>
            </a:r>
          </a:p>
          <a:p>
            <a:pPr marL="0" indent="0">
              <a:buNone/>
            </a:pPr>
            <a:r>
              <a:rPr lang="en-US" dirty="0">
                <a:sym typeface="Wingdings" pitchFamily="2" charset="2"/>
              </a:rPr>
              <a:t>- e.g., </a:t>
            </a:r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6B8507-A1F8-8A23-6CA7-CD8B7D582D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6407" r="13395"/>
          <a:stretch/>
        </p:blipFill>
        <p:spPr>
          <a:xfrm>
            <a:off x="1884751" y="4107698"/>
            <a:ext cx="3807811" cy="1922275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06405F7-85AC-75F4-D092-6A5777C130CC}"/>
              </a:ext>
            </a:extLst>
          </p:cNvPr>
          <p:cNvCxnSpPr>
            <a:cxnSpLocks/>
          </p:cNvCxnSpPr>
          <p:nvPr/>
        </p:nvCxnSpPr>
        <p:spPr>
          <a:xfrm>
            <a:off x="746234" y="483475"/>
            <a:ext cx="9417269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668E93F-94EF-85A9-B39C-893B1AA07E92}"/>
              </a:ext>
            </a:extLst>
          </p:cNvPr>
          <p:cNvSpPr txBox="1"/>
          <p:nvPr/>
        </p:nvSpPr>
        <p:spPr>
          <a:xfrm>
            <a:off x="611987" y="288718"/>
            <a:ext cx="386403" cy="389513"/>
          </a:xfrm>
          <a:prstGeom prst="ellipse">
            <a:avLst/>
          </a:prstGeom>
          <a:solidFill>
            <a:srgbClr val="FFC7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100F14"/>
                </a:solidFill>
                <a:latin typeface="Arial Rounded MT Bold" panose="020F0704030504030204" pitchFamily="34" charset="77"/>
                <a:ea typeface="Apple LiSung Light" pitchFamily="2" charset="-120"/>
                <a:cs typeface="DecoType Naskh" pitchFamily="2" charset="-78"/>
              </a:rPr>
              <a:t>!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8178912-86BF-77E7-D250-E7D9F24AC89D}"/>
              </a:ext>
            </a:extLst>
          </p:cNvPr>
          <p:cNvCxnSpPr>
            <a:cxnSpLocks/>
          </p:cNvCxnSpPr>
          <p:nvPr/>
        </p:nvCxnSpPr>
        <p:spPr>
          <a:xfrm>
            <a:off x="827980" y="1496579"/>
            <a:ext cx="9253775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2A5E60DC-6460-0974-5B04-3325C0D4BEA6}"/>
              </a:ext>
            </a:extLst>
          </p:cNvPr>
          <p:cNvSpPr txBox="1"/>
          <p:nvPr/>
        </p:nvSpPr>
        <p:spPr>
          <a:xfrm rot="1403957">
            <a:off x="9899951" y="1296100"/>
            <a:ext cx="384048" cy="393192"/>
          </a:xfrm>
          <a:prstGeom prst="ellipse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  <a:cs typeface="DecoType Naskh" pitchFamily="2" charset="-78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1871309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174B16-5413-74CA-8C65-F5FC92359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Collection - Procedure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43904B-FC3F-E7CE-1952-E975539A23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dirty="0"/>
              <a:t>2. Participants were subsequently given feedback on their performance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10F662-7915-5BF3-302A-AFA8C01F332B}"/>
              </a:ext>
            </a:extLst>
          </p:cNvPr>
          <p:cNvSpPr txBox="1"/>
          <p:nvPr/>
        </p:nvSpPr>
        <p:spPr>
          <a:xfrm>
            <a:off x="1495317" y="3400240"/>
            <a:ext cx="8227684" cy="19927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100" spc="-150" dirty="0">
                <a:latin typeface="Apple Braille" pitchFamily="2" charset="0"/>
                <a:ea typeface="+mj-ea"/>
              </a:rPr>
              <a:t>Out of 5 quizzes, you answered # correctly (# / 5).</a:t>
            </a:r>
          </a:p>
          <a:p>
            <a:pPr>
              <a:lnSpc>
                <a:spcPct val="150000"/>
              </a:lnSpc>
            </a:pPr>
            <a:endParaRPr lang="en-US" altLang="ko-KR" sz="100" spc="-150" dirty="0">
              <a:latin typeface="Apple Braille" pitchFamily="2" charset="0"/>
              <a:ea typeface="+mj-ea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100" spc="-150" dirty="0">
                <a:latin typeface="Apple Braille" pitchFamily="2" charset="0"/>
                <a:ea typeface="+mj-ea"/>
              </a:rPr>
              <a:t>To help you understand how your problem-solving skill compares to others, prior studies show that 67% of individuals within your peer group answered all five quiz items correctly.</a:t>
            </a:r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8ABE679A-30C2-BEFC-0784-C3F70C152DDA}"/>
              </a:ext>
            </a:extLst>
          </p:cNvPr>
          <p:cNvSpPr/>
          <p:nvPr/>
        </p:nvSpPr>
        <p:spPr>
          <a:xfrm>
            <a:off x="8520434" y="3464961"/>
            <a:ext cx="240632" cy="580429"/>
          </a:xfrm>
          <a:prstGeom prst="rightBrac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Apple Braille" pitchFamily="2" charset="0"/>
            </a:endParaRPr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4EA3F041-2DEB-D802-845B-E46C1546F781}"/>
              </a:ext>
            </a:extLst>
          </p:cNvPr>
          <p:cNvSpPr/>
          <p:nvPr/>
        </p:nvSpPr>
        <p:spPr>
          <a:xfrm>
            <a:off x="9626747" y="4334911"/>
            <a:ext cx="299304" cy="853722"/>
          </a:xfrm>
          <a:prstGeom prst="rightBrac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Apple Braille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0F9D2D-CAA5-B908-8B98-C3F9DD5F0F91}"/>
              </a:ext>
            </a:extLst>
          </p:cNvPr>
          <p:cNvSpPr txBox="1"/>
          <p:nvPr/>
        </p:nvSpPr>
        <p:spPr>
          <a:xfrm>
            <a:off x="8779855" y="3558032"/>
            <a:ext cx="1835902" cy="369332"/>
          </a:xfrm>
          <a:prstGeom prst="rect">
            <a:avLst/>
          </a:prstGeom>
          <a:solidFill>
            <a:srgbClr val="FFC003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1800" spc="-150" dirty="0">
                <a:latin typeface="Apple Braille" pitchFamily="2" charset="0"/>
                <a:ea typeface="+mj-ea"/>
              </a:rPr>
              <a:t>True feedback</a:t>
            </a:r>
            <a:endParaRPr lang="en-US" dirty="0">
              <a:latin typeface="Apple Braille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CEFF2F-D11A-15B2-5AE7-00DBAD906AFC}"/>
              </a:ext>
            </a:extLst>
          </p:cNvPr>
          <p:cNvSpPr txBox="1"/>
          <p:nvPr/>
        </p:nvSpPr>
        <p:spPr>
          <a:xfrm>
            <a:off x="9950115" y="4570984"/>
            <a:ext cx="1950336" cy="369332"/>
          </a:xfrm>
          <a:prstGeom prst="rect">
            <a:avLst/>
          </a:prstGeom>
          <a:solidFill>
            <a:srgbClr val="003560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1800" spc="-150" dirty="0">
                <a:solidFill>
                  <a:schemeClr val="bg1"/>
                </a:solidFill>
                <a:latin typeface="Apple Braille" pitchFamily="2" charset="0"/>
                <a:ea typeface="+mj-ea"/>
              </a:rPr>
              <a:t>False </a:t>
            </a:r>
            <a:r>
              <a:rPr lang="en-US" altLang="ko-KR" spc="-150" dirty="0">
                <a:solidFill>
                  <a:schemeClr val="bg1"/>
                </a:solidFill>
                <a:latin typeface="Apple Braille" pitchFamily="2" charset="0"/>
                <a:ea typeface="+mj-ea"/>
              </a:rPr>
              <a:t>information</a:t>
            </a:r>
            <a:endParaRPr lang="en-US" dirty="0">
              <a:solidFill>
                <a:schemeClr val="bg1"/>
              </a:solidFill>
              <a:latin typeface="Apple Braille" pitchFamily="2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6EB4C15-3286-E9C4-F60A-1F76AE2479C5}"/>
              </a:ext>
            </a:extLst>
          </p:cNvPr>
          <p:cNvCxnSpPr>
            <a:cxnSpLocks/>
          </p:cNvCxnSpPr>
          <p:nvPr/>
        </p:nvCxnSpPr>
        <p:spPr>
          <a:xfrm>
            <a:off x="746234" y="483475"/>
            <a:ext cx="9417269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DB2AA45-466D-42D1-2AF8-53525E8DDE88}"/>
              </a:ext>
            </a:extLst>
          </p:cNvPr>
          <p:cNvSpPr txBox="1"/>
          <p:nvPr/>
        </p:nvSpPr>
        <p:spPr>
          <a:xfrm>
            <a:off x="611987" y="288718"/>
            <a:ext cx="386403" cy="389513"/>
          </a:xfrm>
          <a:prstGeom prst="ellipse">
            <a:avLst/>
          </a:prstGeom>
          <a:solidFill>
            <a:srgbClr val="FFC7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100F14"/>
                </a:solidFill>
                <a:latin typeface="Arial Rounded MT Bold" panose="020F0704030504030204" pitchFamily="34" charset="77"/>
                <a:ea typeface="Apple LiSung Light" pitchFamily="2" charset="-120"/>
                <a:cs typeface="DecoType Naskh" pitchFamily="2" charset="-78"/>
              </a:rPr>
              <a:t>!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325F2C9-AC97-53E8-EC1F-4458934A9FA4}"/>
              </a:ext>
            </a:extLst>
          </p:cNvPr>
          <p:cNvCxnSpPr>
            <a:cxnSpLocks/>
          </p:cNvCxnSpPr>
          <p:nvPr/>
        </p:nvCxnSpPr>
        <p:spPr>
          <a:xfrm>
            <a:off x="827980" y="1496579"/>
            <a:ext cx="9253775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2E773AB-E517-626A-91F6-067F6DD928BD}"/>
              </a:ext>
            </a:extLst>
          </p:cNvPr>
          <p:cNvSpPr txBox="1"/>
          <p:nvPr/>
        </p:nvSpPr>
        <p:spPr>
          <a:xfrm rot="1403957">
            <a:off x="9899951" y="1296100"/>
            <a:ext cx="384048" cy="393192"/>
          </a:xfrm>
          <a:prstGeom prst="ellipse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  <a:cs typeface="DecoType Naskh" pitchFamily="2" charset="-78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487832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1870</TotalTime>
  <Words>1066</Words>
  <Application>Microsoft Macintosh PowerPoint</Application>
  <PresentationFormat>Widescreen</PresentationFormat>
  <Paragraphs>128</Paragraphs>
  <Slides>20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Hiragino Maru Gothic Pro W4</vt:lpstr>
      <vt:lpstr>Arial</vt:lpstr>
      <vt:lpstr>Apple Braille</vt:lpstr>
      <vt:lpstr>System Font Regular</vt:lpstr>
      <vt:lpstr>Calibri</vt:lpstr>
      <vt:lpstr>Arial Rounded MT Bold</vt:lpstr>
      <vt:lpstr>Office Theme</vt:lpstr>
      <vt:lpstr>Before I Begin…</vt:lpstr>
      <vt:lpstr>K-means vs. PAM,  Which Is Better For My Data?</vt:lpstr>
      <vt:lpstr>Reaction to Failure</vt:lpstr>
      <vt:lpstr>PowerPoint Presentation</vt:lpstr>
      <vt:lpstr>Defensiveness</vt:lpstr>
      <vt:lpstr>The Current Data</vt:lpstr>
      <vt:lpstr>Data Collection - Participants</vt:lpstr>
      <vt:lpstr>Data Collection - Procedure</vt:lpstr>
      <vt:lpstr>Data Collection - Procedure</vt:lpstr>
      <vt:lpstr>Data Collection - Procedure</vt:lpstr>
      <vt:lpstr>Current Data</vt:lpstr>
      <vt:lpstr>Questions</vt:lpstr>
      <vt:lpstr>Shiny App</vt:lpstr>
      <vt:lpstr>Results (Number of Clusters = 1)</vt:lpstr>
      <vt:lpstr>Results (Number of Clusters = 2)</vt:lpstr>
      <vt:lpstr>Results (Number of Clusters = 4)</vt:lpstr>
      <vt:lpstr>Discussion</vt:lpstr>
      <vt:lpstr>Discussion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Ryu, Young Ju</dc:creator>
  <cp:lastModifiedBy>Ryu, Young Ju</cp:lastModifiedBy>
  <cp:revision>1</cp:revision>
  <dcterms:created xsi:type="dcterms:W3CDTF">2023-12-05T23:16:59Z</dcterms:created>
  <dcterms:modified xsi:type="dcterms:W3CDTF">2023-12-07T06:27:16Z</dcterms:modified>
</cp:coreProperties>
</file>